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59" r:id="rId3"/>
    <p:sldId id="262" r:id="rId4"/>
    <p:sldId id="302" r:id="rId5"/>
    <p:sldId id="260" r:id="rId6"/>
    <p:sldId id="263" r:id="rId7"/>
    <p:sldId id="303" r:id="rId8"/>
    <p:sldId id="281" r:id="rId9"/>
    <p:sldId id="304" r:id="rId10"/>
    <p:sldId id="264" r:id="rId11"/>
    <p:sldId id="296" r:id="rId12"/>
    <p:sldId id="305" r:id="rId13"/>
    <p:sldId id="297" r:id="rId14"/>
    <p:sldId id="306" r:id="rId15"/>
    <p:sldId id="298" r:id="rId16"/>
    <p:sldId id="307" r:id="rId17"/>
    <p:sldId id="299" r:id="rId18"/>
    <p:sldId id="308" r:id="rId19"/>
    <p:sldId id="300" r:id="rId20"/>
    <p:sldId id="309" r:id="rId21"/>
    <p:sldId id="301" r:id="rId22"/>
    <p:sldId id="285" r:id="rId23"/>
    <p:sldId id="29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9" d="100"/>
          <a:sy n="59" d="100"/>
        </p:scale>
        <p:origin x="-167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853-76C2-4079-98C4-5CD08860D44D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5C853-76C2-4079-98C4-5CD08860D44D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8B674-FDA7-4AF5-A5F2-A4FAEED92B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U4Da9ykpniL3tpCd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6884"/>
          </a:xfrm>
        </p:spPr>
      </p:pic>
      <p:sp>
        <p:nvSpPr>
          <p:cNvPr id="3" name="TextBox 2"/>
          <p:cNvSpPr txBox="1"/>
          <p:nvPr/>
        </p:nvSpPr>
        <p:spPr>
          <a:xfrm>
            <a:off x="228600" y="533400"/>
            <a:ext cx="8382000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haroni" pitchFamily="2" charset="-79"/>
                <a:cs typeface="Aharoni" pitchFamily="2" charset="-79"/>
              </a:rPr>
              <a:t> Write Meaning, Definition and Features of Advertising </a:t>
            </a:r>
          </a:p>
          <a:p>
            <a:pPr algn="ctr"/>
            <a:endParaRPr lang="en-US" sz="24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447800"/>
            <a:ext cx="8458200" cy="489364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Meaning:- </a:t>
            </a:r>
            <a:r>
              <a:rPr lang="en-US" sz="2400" dirty="0" smtClean="0">
                <a:solidFill>
                  <a:schemeClr val="bg1"/>
                </a:solidFill>
              </a:rPr>
              <a:t>The word advertising comes from </a:t>
            </a:r>
            <a:r>
              <a:rPr lang="en-US" sz="2400" b="1" dirty="0" smtClean="0">
                <a:solidFill>
                  <a:srgbClr val="FFFF00"/>
                </a:solidFill>
              </a:rPr>
              <a:t>Latin word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</a:rPr>
              <a:t>“</a:t>
            </a:r>
            <a:r>
              <a:rPr lang="en-US" sz="2400" b="1" dirty="0" err="1" smtClean="0">
                <a:solidFill>
                  <a:srgbClr val="FFFF00"/>
                </a:solidFill>
              </a:rPr>
              <a:t>Advertere</a:t>
            </a:r>
            <a:r>
              <a:rPr lang="en-US" sz="2400" b="1" dirty="0" smtClean="0">
                <a:solidFill>
                  <a:srgbClr val="FFFF00"/>
                </a:solidFill>
              </a:rPr>
              <a:t>”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which means </a:t>
            </a:r>
            <a:r>
              <a:rPr lang="en-US" sz="2400" b="1" dirty="0" smtClean="0">
                <a:solidFill>
                  <a:srgbClr val="FFFF00"/>
                </a:solidFill>
              </a:rPr>
              <a:t>to turn the mind towards </a:t>
            </a:r>
            <a:r>
              <a:rPr lang="en-US" sz="2400" dirty="0" smtClean="0">
                <a:solidFill>
                  <a:schemeClr val="bg1"/>
                </a:solidFill>
              </a:rPr>
              <a:t>. 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The primary goal of advertising is to attract attention of audience and induce them to purchase advertising products and services.</a:t>
            </a:r>
          </a:p>
          <a:p>
            <a:pPr algn="ctr"/>
            <a:endParaRPr lang="en-US" sz="2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Definition:- </a:t>
            </a:r>
            <a:r>
              <a:rPr lang="en-US" sz="2400" dirty="0" smtClean="0"/>
              <a:t>       </a:t>
            </a:r>
            <a:r>
              <a:rPr lang="en-US" sz="2400" b="1" dirty="0" smtClean="0">
                <a:solidFill>
                  <a:srgbClr val="FFFF00"/>
                </a:solidFill>
              </a:rPr>
              <a:t>Definition AMA defines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/>
              <a:t>(American Marketing </a:t>
            </a:r>
          </a:p>
          <a:p>
            <a:r>
              <a:rPr lang="en-US" sz="2400" dirty="0" smtClean="0"/>
              <a:t>                                                                             Association)</a:t>
            </a:r>
          </a:p>
          <a:p>
            <a:r>
              <a:rPr lang="en-US" sz="2400" dirty="0" smtClean="0"/>
              <a:t>                              “Any </a:t>
            </a:r>
            <a:r>
              <a:rPr lang="en-US" sz="2400" b="1" u="sng" dirty="0" smtClean="0">
                <a:solidFill>
                  <a:srgbClr val="FFFF00"/>
                </a:solidFill>
              </a:rPr>
              <a:t>paid form</a:t>
            </a:r>
            <a:r>
              <a:rPr lang="en-US" sz="2400" u="sng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/>
              <a:t>of </a:t>
            </a:r>
            <a:r>
              <a:rPr lang="en-US" sz="2400" b="1" u="sng" dirty="0" smtClean="0">
                <a:solidFill>
                  <a:srgbClr val="FFFF00"/>
                </a:solidFill>
              </a:rPr>
              <a:t>Non personal presentation</a:t>
            </a:r>
            <a:r>
              <a:rPr lang="en-US" sz="2400" dirty="0" smtClean="0">
                <a:solidFill>
                  <a:srgbClr val="FFFF00"/>
                </a:solidFill>
              </a:rPr>
              <a:t>,       </a:t>
            </a:r>
          </a:p>
          <a:p>
            <a:r>
              <a:rPr lang="en-US" sz="2400" dirty="0" smtClean="0"/>
              <a:t>                                Promotion of </a:t>
            </a:r>
            <a:r>
              <a:rPr lang="en-US" sz="2400" b="1" u="sng" dirty="0" smtClean="0">
                <a:solidFill>
                  <a:srgbClr val="FFFF00"/>
                </a:solidFill>
              </a:rPr>
              <a:t>ideas, goods and service</a:t>
            </a:r>
            <a:r>
              <a:rPr lang="en-US" sz="2400" u="sng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/>
              <a:t>by an </a:t>
            </a:r>
          </a:p>
          <a:p>
            <a:r>
              <a:rPr lang="en-US" sz="2400" b="1" dirty="0" smtClean="0"/>
              <a:t>                                </a:t>
            </a:r>
            <a:r>
              <a:rPr lang="en-US" sz="2400" b="1" u="sng" dirty="0" smtClean="0">
                <a:solidFill>
                  <a:srgbClr val="FFFF00"/>
                </a:solidFill>
              </a:rPr>
              <a:t>indentified sponsor.” </a:t>
            </a:r>
            <a:endParaRPr lang="en-US" sz="2400" u="sng" dirty="0" smtClean="0">
              <a:solidFill>
                <a:srgbClr val="FFFF00"/>
              </a:solidFill>
            </a:endParaRPr>
          </a:p>
          <a:p>
            <a:pPr algn="ctr"/>
            <a:endParaRPr lang="en-US" sz="2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5486" cy="6858000"/>
          </a:xfrm>
        </p:spPr>
      </p:pic>
      <p:sp>
        <p:nvSpPr>
          <p:cNvPr id="4" name="TextBox 3"/>
          <p:cNvSpPr txBox="1"/>
          <p:nvPr/>
        </p:nvSpPr>
        <p:spPr>
          <a:xfrm>
            <a:off x="838200" y="1066800"/>
            <a:ext cx="7924800" cy="181588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514350" lvl="0" indent="-514350"/>
            <a:r>
              <a:rPr lang="en-US" sz="2800" b="1" dirty="0" smtClean="0">
                <a:solidFill>
                  <a:schemeClr val="bg1"/>
                </a:solidFill>
              </a:rPr>
              <a:t>3.Perceived Quality of the brand :- :- I-Phone --- high quality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514350" indent="-514350"/>
            <a:endParaRPr lang="en-US" sz="2800" b="1" dirty="0" smtClean="0">
              <a:solidFill>
                <a:schemeClr val="bg1"/>
              </a:solidFill>
            </a:endParaRPr>
          </a:p>
          <a:p>
            <a:pPr marL="514350" indent="-514350"/>
            <a:endParaRPr lang="en-US" sz="2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5486" cy="6858000"/>
          </a:xfrm>
        </p:spPr>
      </p:pic>
      <p:sp>
        <p:nvSpPr>
          <p:cNvPr id="4" name="TextBox 3"/>
          <p:cNvSpPr txBox="1"/>
          <p:nvPr/>
        </p:nvSpPr>
        <p:spPr>
          <a:xfrm>
            <a:off x="838200" y="1066800"/>
            <a:ext cx="7924800" cy="267765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514350" lvl="0" indent="-514350"/>
            <a:r>
              <a:rPr lang="en-US" sz="2800" b="1" dirty="0" smtClean="0">
                <a:solidFill>
                  <a:schemeClr val="bg1"/>
                </a:solidFill>
              </a:rPr>
              <a:t>4. Brand association:- </a:t>
            </a:r>
          </a:p>
          <a:p>
            <a:pPr marL="514350" lvl="0" indent="-514350"/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Lux</a:t>
            </a:r>
            <a:r>
              <a:rPr lang="en-US" sz="2800" b="1" dirty="0" smtClean="0">
                <a:solidFill>
                  <a:schemeClr val="bg1"/>
                </a:solidFill>
              </a:rPr>
              <a:t> soap- bollywood actress, </a:t>
            </a:r>
          </a:p>
          <a:p>
            <a:pPr marL="514350" lvl="0" indent="-514350"/>
            <a:r>
              <a:rPr lang="en-US" sz="2800" b="1" dirty="0" smtClean="0">
                <a:solidFill>
                  <a:schemeClr val="bg1"/>
                </a:solidFill>
              </a:rPr>
              <a:t>Goa- beautiful beaches, </a:t>
            </a:r>
          </a:p>
          <a:p>
            <a:pPr marL="514350" lvl="0" indent="-514350"/>
            <a:r>
              <a:rPr lang="en-US" sz="2800" b="1" dirty="0" err="1" smtClean="0">
                <a:solidFill>
                  <a:schemeClr val="bg1"/>
                </a:solidFill>
              </a:rPr>
              <a:t>kearla</a:t>
            </a:r>
            <a:r>
              <a:rPr lang="en-US" sz="2800" b="1" dirty="0" smtClean="0">
                <a:solidFill>
                  <a:schemeClr val="bg1"/>
                </a:solidFill>
              </a:rPr>
              <a:t>- Back water tourism and </a:t>
            </a:r>
            <a:r>
              <a:rPr lang="en-US" sz="2800" b="1" dirty="0" err="1" smtClean="0">
                <a:solidFill>
                  <a:schemeClr val="bg1"/>
                </a:solidFill>
              </a:rPr>
              <a:t>Aaurveduc</a:t>
            </a:r>
            <a:r>
              <a:rPr lang="en-US" sz="2800" b="1" dirty="0" smtClean="0">
                <a:solidFill>
                  <a:schemeClr val="bg1"/>
                </a:solidFill>
              </a:rPr>
              <a:t> massage.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514350" indent="-514350"/>
            <a:endParaRPr lang="en-US" sz="2800" b="1" dirty="0" smtClean="0">
              <a:solidFill>
                <a:schemeClr val="bg1"/>
              </a:solidFill>
            </a:endParaRPr>
          </a:p>
          <a:p>
            <a:pPr marL="514350" indent="-514350"/>
            <a:endParaRPr lang="en-US" sz="2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228600" y="381001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b="1" dirty="0" smtClean="0">
                <a:solidFill>
                  <a:schemeClr val="bg1"/>
                </a:solidFill>
              </a:rPr>
              <a:t>3. </a:t>
            </a:r>
            <a:r>
              <a:rPr lang="en-US" sz="3200" b="1" dirty="0" smtClean="0">
                <a:solidFill>
                  <a:srgbClr val="FFFF00"/>
                </a:solidFill>
              </a:rPr>
              <a:t>Brand Association:- </a:t>
            </a:r>
          </a:p>
          <a:p>
            <a:pPr marL="514350" indent="-514350"/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brand must link or connect to certain </a:t>
            </a:r>
            <a:r>
              <a:rPr lang="en-US" sz="32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assocaition</a:t>
            </a:r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Lux</a:t>
            </a: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soap- Association of bollywood actress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Goa- Association of beautiful beaches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kerala</a:t>
            </a: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- Backwater experience and Ayurvedic massage</a:t>
            </a:r>
          </a:p>
        </p:txBody>
      </p:sp>
      <p:pic>
        <p:nvPicPr>
          <p:cNvPr id="19458" name="Picture 2" descr="C:\Users\DELL\Pictures\Lux Sop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4876800"/>
            <a:ext cx="2438400" cy="1676400"/>
          </a:xfrm>
          <a:prstGeom prst="rect">
            <a:avLst/>
          </a:prstGeom>
          <a:noFill/>
        </p:spPr>
      </p:pic>
      <p:pic>
        <p:nvPicPr>
          <p:cNvPr id="17410" name="Picture 2" descr="C:\Users\DELL\Pictures\kbc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90800" y="4876800"/>
            <a:ext cx="2590800" cy="1457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5486" cy="6858000"/>
          </a:xfrm>
        </p:spPr>
      </p:pic>
      <p:sp>
        <p:nvSpPr>
          <p:cNvPr id="4" name="TextBox 3"/>
          <p:cNvSpPr txBox="1"/>
          <p:nvPr/>
        </p:nvSpPr>
        <p:spPr>
          <a:xfrm>
            <a:off x="838200" y="1066800"/>
            <a:ext cx="7924800" cy="138499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514350" lvl="0" indent="-514350"/>
            <a:r>
              <a:rPr lang="en-US" sz="2800" b="1" dirty="0" smtClean="0">
                <a:solidFill>
                  <a:schemeClr val="bg1"/>
                </a:solidFill>
              </a:rPr>
              <a:t>5.After sales services:-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514350" indent="-514350"/>
            <a:endParaRPr lang="en-US" sz="2800" b="1" dirty="0" smtClean="0">
              <a:solidFill>
                <a:schemeClr val="bg1"/>
              </a:solidFill>
            </a:endParaRPr>
          </a:p>
          <a:p>
            <a:pPr marL="514350" indent="-514350"/>
            <a:endParaRPr lang="en-US" sz="2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228600" y="990600"/>
            <a:ext cx="8915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b="1" dirty="0" smtClean="0">
                <a:solidFill>
                  <a:srgbClr val="FFFF00"/>
                </a:solidFill>
              </a:rPr>
              <a:t>4. After sales service :-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</a:rPr>
              <a:t>It is providing to make difference in brand equity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</a:rPr>
              <a:t>It is applicable consumer durable products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</a:rPr>
              <a:t>Warranty and Guarantee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</a:rPr>
              <a:t>To provide  staff training for after sales service.  </a:t>
            </a:r>
          </a:p>
          <a:p>
            <a:pPr marL="514350" indent="-514350"/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5486" cy="6858000"/>
          </a:xfrm>
        </p:spPr>
      </p:pic>
      <p:sp>
        <p:nvSpPr>
          <p:cNvPr id="4" name="TextBox 3"/>
          <p:cNvSpPr txBox="1"/>
          <p:nvPr/>
        </p:nvSpPr>
        <p:spPr>
          <a:xfrm>
            <a:off x="838200" y="1066800"/>
            <a:ext cx="7924800" cy="138499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514350" lvl="0" indent="-514350"/>
            <a:r>
              <a:rPr lang="en-US" sz="2800" b="1" dirty="0" smtClean="0">
                <a:solidFill>
                  <a:schemeClr val="bg1"/>
                </a:solidFill>
              </a:rPr>
              <a:t>6.Brand ambassadors:- </a:t>
            </a:r>
            <a:r>
              <a:rPr lang="en-US" sz="2800" b="1" dirty="0" err="1" smtClean="0">
                <a:solidFill>
                  <a:schemeClr val="bg1"/>
                </a:solidFill>
              </a:rPr>
              <a:t>Amitabha</a:t>
            </a:r>
            <a:r>
              <a:rPr lang="en-US" sz="2800" b="1" dirty="0" smtClean="0">
                <a:solidFill>
                  <a:schemeClr val="bg1"/>
                </a:solidFill>
              </a:rPr>
              <a:t>, </a:t>
            </a:r>
            <a:r>
              <a:rPr lang="en-US" sz="2800" b="1" dirty="0" err="1" smtClean="0">
                <a:solidFill>
                  <a:schemeClr val="bg1"/>
                </a:solidFill>
              </a:rPr>
              <a:t>Virat</a:t>
            </a:r>
            <a:r>
              <a:rPr lang="en-US" sz="2800" b="1" dirty="0" smtClean="0">
                <a:solidFill>
                  <a:schemeClr val="bg1"/>
                </a:solidFill>
              </a:rPr>
              <a:t>, </a:t>
            </a:r>
            <a:r>
              <a:rPr lang="en-US" sz="2800" b="1" dirty="0" err="1" smtClean="0">
                <a:solidFill>
                  <a:schemeClr val="bg1"/>
                </a:solidFill>
              </a:rPr>
              <a:t>Dhoni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514350" indent="-514350"/>
            <a:endParaRPr lang="en-US" sz="2800" b="1" dirty="0" smtClean="0">
              <a:solidFill>
                <a:schemeClr val="bg1"/>
              </a:solidFill>
            </a:endParaRPr>
          </a:p>
          <a:p>
            <a:pPr marL="514350" indent="-514350"/>
            <a:endParaRPr lang="en-US" sz="2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228600" y="228600"/>
            <a:ext cx="8915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b="1" dirty="0" smtClean="0">
                <a:solidFill>
                  <a:schemeClr val="bg1"/>
                </a:solidFill>
              </a:rPr>
              <a:t>5. Brand Ambassadors :-Famous personality to promote products as brand ambassadors. </a:t>
            </a:r>
          </a:p>
          <a:p>
            <a:pPr marL="514350" indent="-514350"/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514350" indent="-514350"/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2" descr="C:\Users\DELL\Pictures\kb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828800"/>
            <a:ext cx="2980267" cy="1676400"/>
          </a:xfrm>
          <a:prstGeom prst="rect">
            <a:avLst/>
          </a:prstGeom>
          <a:noFill/>
        </p:spPr>
      </p:pic>
      <p:pic>
        <p:nvPicPr>
          <p:cNvPr id="18436" name="Picture 4" descr="C:\Users\DELL\Pictures\harpic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1676400"/>
            <a:ext cx="3124200" cy="1695450"/>
          </a:xfrm>
          <a:prstGeom prst="rect">
            <a:avLst/>
          </a:prstGeom>
          <a:noFill/>
        </p:spPr>
      </p:pic>
      <p:pic>
        <p:nvPicPr>
          <p:cNvPr id="18438" name="Picture 6" descr="C:\Users\DELL\Pictures\zoo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62200" y="3810000"/>
            <a:ext cx="3228975" cy="24332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5486" cy="6858000"/>
          </a:xfrm>
        </p:spPr>
      </p:pic>
      <p:sp>
        <p:nvSpPr>
          <p:cNvPr id="4" name="TextBox 3"/>
          <p:cNvSpPr txBox="1"/>
          <p:nvPr/>
        </p:nvSpPr>
        <p:spPr>
          <a:xfrm>
            <a:off x="838200" y="1066800"/>
            <a:ext cx="7924800" cy="138499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514350" lvl="0" indent="-514350"/>
            <a:r>
              <a:rPr lang="en-US" sz="2800" b="1" dirty="0" smtClean="0">
                <a:solidFill>
                  <a:schemeClr val="bg1"/>
                </a:solidFill>
              </a:rPr>
              <a:t>7. Brand patent :-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514350" indent="-514350"/>
            <a:endParaRPr lang="en-US" sz="2800" b="1" dirty="0" smtClean="0">
              <a:solidFill>
                <a:schemeClr val="bg1"/>
              </a:solidFill>
            </a:endParaRPr>
          </a:p>
          <a:p>
            <a:pPr marL="514350" indent="-514350"/>
            <a:endParaRPr lang="en-US" sz="2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228600" y="990600"/>
            <a:ext cx="8915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b="1" dirty="0" smtClean="0">
                <a:solidFill>
                  <a:srgbClr val="FFFF00"/>
                </a:solidFill>
              </a:rPr>
              <a:t>6. Brand patent  :-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Company attain patent for new and innovative products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Need to register under Patent Act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In India products may be registered under Patents (Amendment) Act 2005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5486" cy="6858000"/>
          </a:xfrm>
        </p:spPr>
      </p:pic>
      <p:sp>
        <p:nvSpPr>
          <p:cNvPr id="4" name="TextBox 3"/>
          <p:cNvSpPr txBox="1"/>
          <p:nvPr/>
        </p:nvSpPr>
        <p:spPr>
          <a:xfrm>
            <a:off x="838200" y="1066800"/>
            <a:ext cx="7924800" cy="138499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514350" lvl="0" indent="-514350"/>
            <a:r>
              <a:rPr lang="en-US" sz="2800" b="1" dirty="0" smtClean="0">
                <a:solidFill>
                  <a:schemeClr val="bg1"/>
                </a:solidFill>
              </a:rPr>
              <a:t>8.Brand logo:- NIKE </a:t>
            </a:r>
            <a:r>
              <a:rPr lang="en-US" sz="2800" dirty="0" smtClean="0">
                <a:solidFill>
                  <a:schemeClr val="bg1"/>
                </a:solidFill>
              </a:rPr>
              <a:t>✔     </a:t>
            </a:r>
            <a:r>
              <a:rPr lang="en-US" sz="2800" b="1" dirty="0" smtClean="0">
                <a:solidFill>
                  <a:schemeClr val="bg1"/>
                </a:solidFill>
              </a:rPr>
              <a:t>+</a:t>
            </a:r>
            <a:r>
              <a:rPr lang="en-US" sz="2800" dirty="0" smtClean="0">
                <a:solidFill>
                  <a:schemeClr val="bg1"/>
                </a:solidFill>
              </a:rPr>
              <a:t> for </a:t>
            </a:r>
            <a:r>
              <a:rPr lang="en-US" sz="2800" dirty="0" err="1" smtClean="0">
                <a:solidFill>
                  <a:schemeClr val="bg1"/>
                </a:solidFill>
              </a:rPr>
              <a:t>dettol</a:t>
            </a:r>
            <a:r>
              <a:rPr lang="en-US" sz="2800" dirty="0" smtClean="0">
                <a:solidFill>
                  <a:schemeClr val="bg1"/>
                </a:solidFill>
              </a:rPr>
              <a:t> soap </a:t>
            </a:r>
          </a:p>
          <a:p>
            <a:pPr marL="514350" indent="-514350"/>
            <a:endParaRPr lang="en-US" sz="2800" b="1" dirty="0" smtClean="0">
              <a:solidFill>
                <a:schemeClr val="bg1"/>
              </a:solidFill>
            </a:endParaRPr>
          </a:p>
          <a:p>
            <a:pPr marL="514350" indent="-514350"/>
            <a:endParaRPr lang="en-US" sz="2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78826" y="1"/>
            <a:ext cx="9222826" cy="6858000"/>
          </a:xfrm>
        </p:spPr>
      </p:pic>
      <p:sp>
        <p:nvSpPr>
          <p:cNvPr id="11" name="TextBox 10"/>
          <p:cNvSpPr txBox="1"/>
          <p:nvPr/>
        </p:nvSpPr>
        <p:spPr>
          <a:xfrm>
            <a:off x="685800" y="1143000"/>
            <a:ext cx="8077200" cy="193899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Welcome to all 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for the Advertising  Online lecture </a:t>
            </a:r>
            <a:endParaRPr lang="en-US" sz="4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4400" y="4953000"/>
            <a:ext cx="4419600" cy="156966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By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D</a:t>
            </a:r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r</a:t>
            </a:r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. Dhiraj Ovhal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lgerian" pitchFamily="82" charset="0"/>
              </a:rPr>
              <a:t>HOD of Commerce  </a:t>
            </a:r>
            <a:endParaRPr lang="en-US" sz="3200" dirty="0">
              <a:solidFill>
                <a:schemeClr val="bg1"/>
              </a:solidFill>
              <a:latin typeface="Algerian" pitchFamily="82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3733800"/>
            <a:ext cx="9083577" cy="52322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/>
              <a:t>Chapter 4- Brand building and Special Purpose of Adverting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228600" y="990600"/>
            <a:ext cx="891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b="1" dirty="0" smtClean="0">
                <a:solidFill>
                  <a:schemeClr val="bg1"/>
                </a:solidFill>
              </a:rPr>
              <a:t>7. </a:t>
            </a:r>
            <a:r>
              <a:rPr lang="en-US" sz="3200" b="1" dirty="0" smtClean="0">
                <a:solidFill>
                  <a:srgbClr val="FFFF00"/>
                </a:solidFill>
              </a:rPr>
              <a:t>Brand Logo :- </a:t>
            </a:r>
            <a:r>
              <a:rPr lang="en-US" sz="3200" b="1" dirty="0" smtClean="0">
                <a:solidFill>
                  <a:schemeClr val="bg1"/>
                </a:solidFill>
              </a:rPr>
              <a:t>along with brand name it facilitate to customers  </a:t>
            </a:r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Nike √,</a:t>
            </a:r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6386" name="Picture 2" descr="E:\nik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9450" y="2586038"/>
            <a:ext cx="2705100" cy="16859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6389" name="Picture 5" descr="C:\Users\DELL\Pictures\merced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4648200"/>
            <a:ext cx="1790700" cy="15906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304800" y="304800"/>
            <a:ext cx="85344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Factors affecting brand equity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914400"/>
            <a:ext cx="8534400" cy="569386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Brand loyalty :-  Colgate, Bata </a:t>
            </a:r>
            <a:r>
              <a:rPr lang="en-US" sz="2800" b="1" dirty="0" err="1" smtClean="0">
                <a:solidFill>
                  <a:schemeClr val="bg1"/>
                </a:solidFill>
              </a:rPr>
              <a:t>chappal</a:t>
            </a:r>
            <a:r>
              <a:rPr lang="en-US" sz="2800" b="1" dirty="0" smtClean="0">
                <a:solidFill>
                  <a:schemeClr val="bg1"/>
                </a:solidFill>
              </a:rPr>
              <a:t>… continues and regularly purchase 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Brand  name Awareness :-  name ,colour, size, shape to easy identify 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Perceived Quality of the brand :- :- I-Phone --- high quality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Brand association:-  </a:t>
            </a:r>
            <a:r>
              <a:rPr lang="en-US" sz="2800" b="1" dirty="0" err="1" smtClean="0">
                <a:solidFill>
                  <a:schemeClr val="bg1"/>
                </a:solidFill>
              </a:rPr>
              <a:t>Lux</a:t>
            </a:r>
            <a:r>
              <a:rPr lang="en-US" sz="2800" b="1" dirty="0" smtClean="0">
                <a:solidFill>
                  <a:schemeClr val="bg1"/>
                </a:solidFill>
              </a:rPr>
              <a:t> soap- bollywood actress, Goa- beautiful beaches, </a:t>
            </a:r>
            <a:r>
              <a:rPr lang="en-US" sz="2800" b="1" dirty="0" err="1" smtClean="0">
                <a:solidFill>
                  <a:schemeClr val="bg1"/>
                </a:solidFill>
              </a:rPr>
              <a:t>kearla</a:t>
            </a:r>
            <a:r>
              <a:rPr lang="en-US" sz="2800" b="1" dirty="0" smtClean="0">
                <a:solidFill>
                  <a:schemeClr val="bg1"/>
                </a:solidFill>
              </a:rPr>
              <a:t>- Back water tourism and </a:t>
            </a:r>
            <a:r>
              <a:rPr lang="en-US" sz="2800" b="1" dirty="0" err="1" smtClean="0">
                <a:solidFill>
                  <a:schemeClr val="bg1"/>
                </a:solidFill>
              </a:rPr>
              <a:t>Aaurveduc</a:t>
            </a:r>
            <a:r>
              <a:rPr lang="en-US" sz="2800" b="1" dirty="0" smtClean="0">
                <a:solidFill>
                  <a:schemeClr val="bg1"/>
                </a:solidFill>
              </a:rPr>
              <a:t> massage.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After sales services:-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Brand ambassadors:- </a:t>
            </a:r>
            <a:r>
              <a:rPr lang="en-US" sz="2800" b="1" dirty="0" err="1" smtClean="0">
                <a:solidFill>
                  <a:schemeClr val="bg1"/>
                </a:solidFill>
              </a:rPr>
              <a:t>Amitabha</a:t>
            </a:r>
            <a:r>
              <a:rPr lang="en-US" sz="2800" b="1" dirty="0" smtClean="0">
                <a:solidFill>
                  <a:schemeClr val="bg1"/>
                </a:solidFill>
              </a:rPr>
              <a:t>, </a:t>
            </a:r>
            <a:r>
              <a:rPr lang="en-US" sz="2800" b="1" dirty="0" err="1" smtClean="0">
                <a:solidFill>
                  <a:schemeClr val="bg1"/>
                </a:solidFill>
              </a:rPr>
              <a:t>Virat</a:t>
            </a:r>
            <a:r>
              <a:rPr lang="en-US" sz="2800" b="1" dirty="0" smtClean="0">
                <a:solidFill>
                  <a:schemeClr val="bg1"/>
                </a:solidFill>
              </a:rPr>
              <a:t>, </a:t>
            </a:r>
            <a:r>
              <a:rPr lang="en-US" sz="2800" b="1" dirty="0" err="1" smtClean="0">
                <a:solidFill>
                  <a:schemeClr val="bg1"/>
                </a:solidFill>
              </a:rPr>
              <a:t>Dhoni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Brand patent :-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Brand logo:- NIKE </a:t>
            </a:r>
            <a:r>
              <a:rPr lang="en-US" sz="2800" dirty="0" smtClean="0">
                <a:solidFill>
                  <a:schemeClr val="bg1"/>
                </a:solidFill>
              </a:rPr>
              <a:t>✔     </a:t>
            </a:r>
            <a:r>
              <a:rPr lang="en-US" sz="2800" b="1" dirty="0" smtClean="0">
                <a:solidFill>
                  <a:schemeClr val="bg1"/>
                </a:solidFill>
              </a:rPr>
              <a:t>+</a:t>
            </a:r>
            <a:r>
              <a:rPr lang="en-US" sz="2800" dirty="0" smtClean="0">
                <a:solidFill>
                  <a:schemeClr val="bg1"/>
                </a:solidFill>
              </a:rPr>
              <a:t> for </a:t>
            </a:r>
            <a:r>
              <a:rPr lang="en-US" sz="2800" dirty="0" err="1" smtClean="0">
                <a:solidFill>
                  <a:schemeClr val="bg1"/>
                </a:solidFill>
              </a:rPr>
              <a:t>dettol</a:t>
            </a:r>
            <a:r>
              <a:rPr lang="en-US" sz="2800" dirty="0" smtClean="0">
                <a:solidFill>
                  <a:schemeClr val="bg1"/>
                </a:solidFill>
              </a:rPr>
              <a:t> soap 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617538" y="0"/>
            <a:ext cx="9761538" cy="7319963"/>
          </a:xfrm>
        </p:spPr>
      </p:pic>
      <p:sp>
        <p:nvSpPr>
          <p:cNvPr id="4" name="TextBox 3"/>
          <p:cNvSpPr txBox="1"/>
          <p:nvPr/>
        </p:nvSpPr>
        <p:spPr>
          <a:xfrm>
            <a:off x="1524000" y="1752600"/>
            <a:ext cx="5943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Thank You </a:t>
            </a:r>
            <a:endParaRPr lang="en-US" sz="88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-1485" y="0"/>
            <a:ext cx="9145485" cy="6857999"/>
          </a:xfrm>
        </p:spPr>
      </p:pic>
      <p:sp>
        <p:nvSpPr>
          <p:cNvPr id="4" name="TextBox 3"/>
          <p:cNvSpPr txBox="1"/>
          <p:nvPr/>
        </p:nvSpPr>
        <p:spPr>
          <a:xfrm>
            <a:off x="685800" y="762000"/>
            <a:ext cx="7772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Attendance Link</a:t>
            </a:r>
          </a:p>
          <a:p>
            <a:pPr algn="ctr"/>
            <a:endParaRPr lang="en-US" sz="36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36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3600" smtClean="0">
                <a:solidFill>
                  <a:schemeClr val="bg1"/>
                </a:solidFill>
                <a:hlinkClick r:id="rId3"/>
              </a:rPr>
              <a:t>https://forms.gle/U4Da9ykpniL3tpCdA</a:t>
            </a:r>
            <a:endParaRPr lang="en-US" sz="3600" smtClean="0">
              <a:solidFill>
                <a:schemeClr val="bg1"/>
              </a:solidFill>
            </a:endParaRPr>
          </a:p>
          <a:p>
            <a:pPr algn="ctr"/>
            <a:endParaRPr lang="en-US" sz="3600" smtClean="0">
              <a:solidFill>
                <a:schemeClr val="bg1"/>
              </a:solidFill>
            </a:endParaRP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(Mention date at last point)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36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6884"/>
          </a:xfrm>
        </p:spPr>
      </p:pic>
      <p:sp>
        <p:nvSpPr>
          <p:cNvPr id="3" name="TextBox 2"/>
          <p:cNvSpPr txBox="1"/>
          <p:nvPr/>
        </p:nvSpPr>
        <p:spPr>
          <a:xfrm>
            <a:off x="304800" y="1290935"/>
            <a:ext cx="845820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Q.3 Brand Equity:-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81200"/>
            <a:ext cx="8534400" cy="156966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Meaning:-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Every brand has value, and the value of a brand is brand equity.</a:t>
            </a:r>
          </a:p>
          <a:p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3810000"/>
            <a:ext cx="8534400" cy="230832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Definition:-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Edward </a:t>
            </a:r>
            <a:r>
              <a:rPr lang="en-U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Taiber</a:t>
            </a: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defines brand equity as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“ The incremental value of a business above the value of physical assets due to the market position achieved by its brand and the extension  potential of the brand”.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228600" y="921603"/>
            <a:ext cx="8382000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Q</a:t>
            </a:r>
            <a:r>
              <a:rPr lang="en-US" sz="2400" b="1" dirty="0" smtClean="0">
                <a:cs typeface="Aharoni" pitchFamily="2" charset="-79"/>
              </a:rPr>
              <a:t>.4</a:t>
            </a:r>
            <a:r>
              <a:rPr lang="en-US" sz="2400" b="1" dirty="0" smtClean="0">
                <a:latin typeface="Aharoni" pitchFamily="2" charset="-79"/>
                <a:cs typeface="Aharoni" pitchFamily="2" charset="-79"/>
              </a:rPr>
              <a:t>  Brand Equity concept and Factors ?</a:t>
            </a:r>
          </a:p>
          <a:p>
            <a:pPr algn="ctr"/>
            <a:endParaRPr lang="en-US" sz="24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501676"/>
            <a:ext cx="8458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Meaning:- 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To create addition values and images in the mind of customers ( </a:t>
            </a:r>
            <a:r>
              <a:rPr lang="en-U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Nirma</a:t>
            </a: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Washing powder and </a:t>
            </a:r>
            <a:r>
              <a:rPr lang="en-U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Nirma</a:t>
            </a: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Biscuits</a:t>
            </a: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Dettol</a:t>
            </a: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soft drink...)</a:t>
            </a:r>
          </a:p>
          <a:p>
            <a:pPr algn="ctr"/>
            <a:endParaRPr lang="en-US" sz="24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2400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Definition :- 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Edward </a:t>
            </a:r>
            <a:r>
              <a:rPr lang="en-US" sz="24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Tauber</a:t>
            </a: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defines "The incremental value of business above the value of its physical assets due to market position achieved by its brand and the extension potential of the brand ."</a:t>
            </a:r>
          </a:p>
          <a:p>
            <a:pPr algn="ctr"/>
            <a:endParaRPr lang="en-US" sz="2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304800" y="304800"/>
            <a:ext cx="85344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Factors affecting brand equity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914400"/>
            <a:ext cx="8534400" cy="569386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Brand loyalty :-  Colgate, Bata </a:t>
            </a:r>
            <a:r>
              <a:rPr lang="en-US" sz="2800" b="1" dirty="0" err="1" smtClean="0">
                <a:solidFill>
                  <a:schemeClr val="bg1"/>
                </a:solidFill>
              </a:rPr>
              <a:t>chappal</a:t>
            </a:r>
            <a:r>
              <a:rPr lang="en-US" sz="2800" b="1" dirty="0" smtClean="0">
                <a:solidFill>
                  <a:schemeClr val="bg1"/>
                </a:solidFill>
              </a:rPr>
              <a:t>… continues and regularly purchase 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Brand  name Awareness :-  name ,colour, size, shape to easy identify 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Perceived Quality of the brand :- :- I-Phone --- high quality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Brand association:-  </a:t>
            </a:r>
            <a:r>
              <a:rPr lang="en-US" sz="2800" b="1" dirty="0" err="1" smtClean="0">
                <a:solidFill>
                  <a:schemeClr val="bg1"/>
                </a:solidFill>
              </a:rPr>
              <a:t>Lux</a:t>
            </a:r>
            <a:r>
              <a:rPr lang="en-US" sz="2800" b="1" dirty="0" smtClean="0">
                <a:solidFill>
                  <a:schemeClr val="bg1"/>
                </a:solidFill>
              </a:rPr>
              <a:t> soap- bollywood actress, Goa- beautiful beaches, </a:t>
            </a:r>
            <a:r>
              <a:rPr lang="en-US" sz="2800" b="1" dirty="0" err="1" smtClean="0">
                <a:solidFill>
                  <a:schemeClr val="bg1"/>
                </a:solidFill>
              </a:rPr>
              <a:t>kearla</a:t>
            </a:r>
            <a:r>
              <a:rPr lang="en-US" sz="2800" b="1" dirty="0" smtClean="0">
                <a:solidFill>
                  <a:schemeClr val="bg1"/>
                </a:solidFill>
              </a:rPr>
              <a:t>- Back water tourism and </a:t>
            </a:r>
            <a:r>
              <a:rPr lang="en-US" sz="2800" b="1" dirty="0" err="1" smtClean="0">
                <a:solidFill>
                  <a:schemeClr val="bg1"/>
                </a:solidFill>
              </a:rPr>
              <a:t>Aaurveduc</a:t>
            </a:r>
            <a:r>
              <a:rPr lang="en-US" sz="2800" b="1" dirty="0" smtClean="0">
                <a:solidFill>
                  <a:schemeClr val="bg1"/>
                </a:solidFill>
              </a:rPr>
              <a:t> massage.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After sales services:-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Brand ambassadors:- </a:t>
            </a:r>
            <a:r>
              <a:rPr lang="en-US" sz="2800" b="1" dirty="0" err="1" smtClean="0">
                <a:solidFill>
                  <a:schemeClr val="bg1"/>
                </a:solidFill>
              </a:rPr>
              <a:t>Amitabha</a:t>
            </a:r>
            <a:r>
              <a:rPr lang="en-US" sz="2800" b="1" dirty="0" smtClean="0">
                <a:solidFill>
                  <a:schemeClr val="bg1"/>
                </a:solidFill>
              </a:rPr>
              <a:t>, </a:t>
            </a:r>
            <a:r>
              <a:rPr lang="en-US" sz="2800" b="1" dirty="0" err="1" smtClean="0">
                <a:solidFill>
                  <a:schemeClr val="bg1"/>
                </a:solidFill>
              </a:rPr>
              <a:t>Virat</a:t>
            </a:r>
            <a:r>
              <a:rPr lang="en-US" sz="2800" b="1" dirty="0" smtClean="0">
                <a:solidFill>
                  <a:schemeClr val="bg1"/>
                </a:solidFill>
              </a:rPr>
              <a:t>, </a:t>
            </a:r>
            <a:r>
              <a:rPr lang="en-US" sz="2800" b="1" dirty="0" err="1" smtClean="0">
                <a:solidFill>
                  <a:schemeClr val="bg1"/>
                </a:solidFill>
              </a:rPr>
              <a:t>Dhoni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Brand patent :-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Brand logo:- NIKE </a:t>
            </a:r>
            <a:r>
              <a:rPr lang="en-US" sz="2800" dirty="0" smtClean="0">
                <a:solidFill>
                  <a:schemeClr val="bg1"/>
                </a:solidFill>
              </a:rPr>
              <a:t>✔     </a:t>
            </a:r>
            <a:r>
              <a:rPr lang="en-US" sz="2800" b="1" dirty="0" smtClean="0">
                <a:solidFill>
                  <a:schemeClr val="bg1"/>
                </a:solidFill>
              </a:rPr>
              <a:t>+</a:t>
            </a:r>
            <a:r>
              <a:rPr lang="en-US" sz="2800" dirty="0" smtClean="0">
                <a:solidFill>
                  <a:schemeClr val="bg1"/>
                </a:solidFill>
              </a:rPr>
              <a:t> for </a:t>
            </a:r>
            <a:r>
              <a:rPr lang="en-US" sz="2800" dirty="0" err="1" smtClean="0">
                <a:solidFill>
                  <a:schemeClr val="bg1"/>
                </a:solidFill>
              </a:rPr>
              <a:t>dettol</a:t>
            </a:r>
            <a:r>
              <a:rPr lang="en-US" sz="2800" dirty="0" smtClean="0">
                <a:solidFill>
                  <a:schemeClr val="bg1"/>
                </a:solidFill>
              </a:rPr>
              <a:t> soap 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5487" cy="6858000"/>
          </a:xfrm>
        </p:spPr>
      </p:pic>
      <p:sp>
        <p:nvSpPr>
          <p:cNvPr id="3" name="TextBox 2"/>
          <p:cNvSpPr txBox="1"/>
          <p:nvPr/>
        </p:nvSpPr>
        <p:spPr>
          <a:xfrm>
            <a:off x="838200" y="1295400"/>
            <a:ext cx="7620000" cy="95410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Brand loyalty :-  Colgate, Bata </a:t>
            </a:r>
            <a:r>
              <a:rPr lang="en-US" sz="2800" b="1" dirty="0" err="1" smtClean="0">
                <a:solidFill>
                  <a:schemeClr val="bg1"/>
                </a:solidFill>
              </a:rPr>
              <a:t>chappal</a:t>
            </a:r>
            <a:r>
              <a:rPr lang="en-US" sz="2800" b="1" dirty="0" smtClean="0">
                <a:solidFill>
                  <a:schemeClr val="bg1"/>
                </a:solidFill>
              </a:rPr>
              <a:t>… continues and regularly purchase 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228600" y="990600"/>
            <a:ext cx="8915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FFFF00"/>
                </a:solidFill>
              </a:rPr>
              <a:t>Brand loyalty:-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</a:rPr>
              <a:t>Satisfied customers of products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</a:rPr>
              <a:t>Customers are not only purchasing products but also recommend or suggested to their family members of society.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</a:rPr>
              <a:t>It is called as  Evangelist</a:t>
            </a:r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  <a:endParaRPr lang="en-US" sz="32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6386" name="Picture 2" descr="C:\Users\DELL\Pictures\colgat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4724400"/>
            <a:ext cx="3019425" cy="1638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-64168"/>
            <a:ext cx="9144000" cy="6922168"/>
          </a:xfrm>
        </p:spPr>
      </p:pic>
      <p:sp>
        <p:nvSpPr>
          <p:cNvPr id="3" name="TextBox 2"/>
          <p:cNvSpPr txBox="1"/>
          <p:nvPr/>
        </p:nvSpPr>
        <p:spPr>
          <a:xfrm>
            <a:off x="609600" y="685800"/>
            <a:ext cx="8229600" cy="95410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514350" lvl="0" indent="-514350"/>
            <a:r>
              <a:rPr lang="en-US" sz="2800" b="1" dirty="0" smtClean="0">
                <a:solidFill>
                  <a:schemeClr val="bg1"/>
                </a:solidFill>
              </a:rPr>
              <a:t>2.Brand  name Awareness :-  name ,colour, size, shape to easy identify 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owerpoint-Backgrounds-9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885"/>
          </a:xfrm>
        </p:spPr>
      </p:pic>
      <p:sp>
        <p:nvSpPr>
          <p:cNvPr id="3" name="TextBox 2"/>
          <p:cNvSpPr txBox="1"/>
          <p:nvPr/>
        </p:nvSpPr>
        <p:spPr>
          <a:xfrm>
            <a:off x="228600" y="228600"/>
            <a:ext cx="8077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200" b="1" dirty="0" smtClean="0">
                <a:solidFill>
                  <a:schemeClr val="bg1"/>
                </a:solidFill>
              </a:rPr>
              <a:t>2</a:t>
            </a:r>
            <a:r>
              <a:rPr lang="en-US" sz="3200" b="1" dirty="0" smtClean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.  Brand Name awareness :-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</a:rPr>
              <a:t>In the mind of customers</a:t>
            </a:r>
            <a:endParaRPr lang="en-US" sz="32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Corporate name:- Tata Salt, Tata </a:t>
            </a:r>
            <a:r>
              <a:rPr lang="en-US" sz="32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Nano</a:t>
            </a: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, Tata </a:t>
            </a:r>
            <a:r>
              <a:rPr lang="en-US" sz="32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Hexa</a:t>
            </a: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,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Corporate cum Individual brand name :- Cadbury dairy milk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Umbrella name:- </a:t>
            </a:r>
            <a:r>
              <a:rPr lang="en-US" sz="32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Amul</a:t>
            </a: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Butter, </a:t>
            </a:r>
            <a:r>
              <a:rPr lang="en-US" sz="32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Amul</a:t>
            </a: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milk, </a:t>
            </a:r>
            <a:r>
              <a:rPr lang="en-US" sz="32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Amul</a:t>
            </a: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chocolate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Founder name:- </a:t>
            </a:r>
            <a:r>
              <a:rPr lang="en-US" sz="3200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Colgate,Nestle</a:t>
            </a:r>
            <a:r>
              <a:rPr lang="en-US" sz="32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, Ford</a:t>
            </a:r>
            <a:endParaRPr lang="en-US" sz="4000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21506" name="Picture 2" descr="C:\Users\DELL\Pictures\Amul-brand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4255031"/>
            <a:ext cx="8070047" cy="26029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715</Words>
  <Application>Microsoft Office PowerPoint</Application>
  <PresentationFormat>On-screen Show (4:3)</PresentationFormat>
  <Paragraphs>100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80</cp:revision>
  <dcterms:created xsi:type="dcterms:W3CDTF">2020-06-02T07:05:21Z</dcterms:created>
  <dcterms:modified xsi:type="dcterms:W3CDTF">2021-09-23T06:30:27Z</dcterms:modified>
</cp:coreProperties>
</file>